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6" r:id="rId6"/>
    <p:sldId id="265" r:id="rId7"/>
    <p:sldId id="267" r:id="rId8"/>
    <p:sldId id="268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E69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28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83876-A659-4E3B-AC87-5695D04982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7EB2-8BC9-43B5-9B4D-70093A545B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82" r="14708" b="10728"/>
          <a:stretch>
            <a:fillRect/>
          </a:stretch>
        </p:blipFill>
        <p:spPr>
          <a:xfrm>
            <a:off x="1793132" y="1"/>
            <a:ext cx="10398868" cy="6857999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" y="0"/>
            <a:ext cx="6524428" cy="6858000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平行四边形 45"/>
          <p:cNvSpPr/>
          <p:nvPr/>
        </p:nvSpPr>
        <p:spPr>
          <a:xfrm>
            <a:off x="3829260" y="-1"/>
            <a:ext cx="5496125" cy="6857999"/>
          </a:xfrm>
          <a:prstGeom prst="parallelogram">
            <a:avLst>
              <a:gd name="adj" fmla="val 48894"/>
            </a:avLst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6803126" y="2416685"/>
            <a:ext cx="2198451" cy="2198451"/>
            <a:chOff x="5437761" y="2329774"/>
            <a:chExt cx="2198451" cy="2198451"/>
          </a:xfrm>
        </p:grpSpPr>
        <p:sp>
          <p:nvSpPr>
            <p:cNvPr id="30" name="椭圆 29"/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/>
        </p:nvSpPr>
        <p:spPr>
          <a:xfrm>
            <a:off x="1679543" y="1937085"/>
            <a:ext cx="4441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进程管理</a:t>
            </a:r>
            <a:endParaRPr lang="zh-CN" altLang="en-US" sz="7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1620942" y="1605542"/>
            <a:ext cx="0" cy="24951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734532" y="3515911"/>
            <a:ext cx="227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实验一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19562" y="489289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赵方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19562" y="5280564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软件系统与工程教研中心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19562" y="5696462"/>
            <a:ext cx="175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2023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3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23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4920915"/>
            <a:ext cx="350046" cy="350046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5305596"/>
            <a:ext cx="350046" cy="350046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5706105"/>
            <a:ext cx="350046" cy="3500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太阳系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2069272" y="1621197"/>
            <a:ext cx="6154721" cy="6154721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2496698" y="1265517"/>
            <a:ext cx="6779902" cy="769161"/>
            <a:chOff x="2424136" y="1811320"/>
            <a:chExt cx="6779902" cy="769161"/>
          </a:xfrm>
        </p:grpSpPr>
        <p:grpSp>
          <p:nvGrpSpPr>
            <p:cNvPr id="24" name="组合 23"/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椭圆 22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1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实验环境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4296" y="2553535"/>
            <a:ext cx="6779902" cy="769161"/>
            <a:chOff x="2424136" y="1811320"/>
            <a:chExt cx="6779902" cy="769161"/>
          </a:xfrm>
        </p:grpSpPr>
        <p:grpSp>
          <p:nvGrpSpPr>
            <p:cNvPr id="46" name="组合 45"/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椭圆 48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2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实验目的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138723" y="3794884"/>
            <a:ext cx="6779902" cy="769161"/>
            <a:chOff x="2424136" y="1811320"/>
            <a:chExt cx="6779902" cy="769161"/>
          </a:xfrm>
        </p:grpSpPr>
        <p:grpSp>
          <p:nvGrpSpPr>
            <p:cNvPr id="53" name="组合 52"/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椭圆 55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3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实验内容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156911" y="5036233"/>
            <a:ext cx="6779902" cy="769161"/>
            <a:chOff x="2424136" y="1811320"/>
            <a:chExt cx="6779902" cy="769161"/>
          </a:xfrm>
        </p:grpSpPr>
        <p:grpSp>
          <p:nvGrpSpPr>
            <p:cNvPr id="60" name="组合 59"/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4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验收标准</a:t>
              </a:r>
              <a:endParaRPr lang="en-US" altLang="zh-CN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0" r="-50000"/>
            </a:stretch>
          </a:blipFill>
        </p:grpSpPr>
        <p:sp>
          <p:nvSpPr>
            <p:cNvPr id="4" name="椭圆 3"/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文本框 67"/>
          <p:cNvSpPr txBox="1"/>
          <p:nvPr/>
        </p:nvSpPr>
        <p:spPr>
          <a:xfrm flipH="1">
            <a:off x="938039" y="166642"/>
            <a:ext cx="199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80" name="矩形 79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实验环境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60172" y="1084347"/>
            <a:ext cx="10802439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）原生</a:t>
            </a:r>
            <a:r>
              <a:rPr lang="en-US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altLang="zh-CN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环境下的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虚拟机环境</a:t>
            </a:r>
            <a:endParaRPr lang="zh-CN" altLang="zh-CN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76225" algn="just">
              <a:lnSpc>
                <a:spcPct val="150000"/>
              </a:lnSpc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用在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VirtualBox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虚拟机下安装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系统作为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实验环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境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可在北邮人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Bt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76225" algn="just">
              <a:lnSpc>
                <a:spcPct val="150000"/>
              </a:lnSpc>
            </a:pP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05" y="3021442"/>
            <a:ext cx="8678486" cy="1343212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47464" y="4497391"/>
            <a:ext cx="1090061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>
              <a:lnSpc>
                <a:spcPct val="150000"/>
              </a:lnSpc>
            </a:pP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安装流程：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https://blog.csdn.net/BluseLIBB/article/details/111828789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47464" y="4979730"/>
            <a:ext cx="6096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276225" algn="just">
              <a:lnSpc>
                <a:spcPct val="150000"/>
              </a:lnSpc>
              <a:defRPr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Linux</a:t>
            </a:r>
            <a:r>
              <a:rPr lang="zh-CN" altLang="en-US" dirty="0"/>
              <a:t>版本：可以使用ubuntu-20.04.3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开发语言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762981" y="1681996"/>
            <a:ext cx="1090061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276225" algn="just">
              <a:lnSpc>
                <a:spcPct val="150000"/>
              </a:lnSpc>
              <a:defRPr kern="1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采用以</a:t>
            </a:r>
            <a:r>
              <a:rPr lang="en-US" altLang="zh-CN" dirty="0" err="1"/>
              <a:t>gedit</a:t>
            </a:r>
            <a:r>
              <a:rPr lang="zh-CN" altLang="en-US" dirty="0"/>
              <a:t>（</a:t>
            </a:r>
            <a:r>
              <a:rPr lang="en-US" altLang="zh-CN" dirty="0"/>
              <a:t>Vi</a:t>
            </a:r>
            <a:r>
              <a:rPr lang="zh-CN" altLang="en-US" dirty="0"/>
              <a:t>或</a:t>
            </a:r>
            <a:r>
              <a:rPr lang="en-US" altLang="zh-CN" dirty="0"/>
              <a:t>nano</a:t>
            </a:r>
            <a:r>
              <a:rPr lang="zh-CN" altLang="en-US" dirty="0"/>
              <a:t>）</a:t>
            </a:r>
            <a:r>
              <a:rPr lang="en-US" altLang="zh-CN" dirty="0"/>
              <a:t>+GCC+GDB</a:t>
            </a:r>
            <a:r>
              <a:rPr lang="zh-CN" altLang="zh-CN" dirty="0"/>
              <a:t>为开发环境的</a:t>
            </a:r>
            <a:r>
              <a:rPr lang="en-US" altLang="zh-CN" dirty="0"/>
              <a:t>C</a:t>
            </a:r>
            <a:r>
              <a:rPr lang="zh-CN" altLang="zh-CN" dirty="0"/>
              <a:t>语言实验环境。其中</a:t>
            </a:r>
            <a:r>
              <a:rPr lang="en-US" altLang="zh-CN" dirty="0"/>
              <a:t>Vi</a:t>
            </a:r>
            <a:r>
              <a:rPr lang="zh-CN" altLang="zh-CN" dirty="0"/>
              <a:t>作为编辑器，</a:t>
            </a:r>
            <a:r>
              <a:rPr lang="en-US" altLang="zh-CN" dirty="0"/>
              <a:t>GCC</a:t>
            </a:r>
            <a:r>
              <a:rPr lang="zh-CN" altLang="zh-CN" dirty="0"/>
              <a:t>作为编译器，</a:t>
            </a:r>
            <a:r>
              <a:rPr lang="en-US" altLang="zh-CN" dirty="0"/>
              <a:t>GDB</a:t>
            </a:r>
            <a:r>
              <a:rPr lang="zh-CN" altLang="zh-CN" dirty="0"/>
              <a:t>作为调试器。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680172" y="1018897"/>
            <a:ext cx="6096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74" y="2760594"/>
            <a:ext cx="6802943" cy="37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60172" y="1758222"/>
            <a:ext cx="10802439" cy="2196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理解进程的概念，明确进程和程序的区别。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理解并发执行的实质。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掌握进程的睡眠、同步、撤销等进程控制方法。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实验内容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22591" y="999286"/>
            <a:ext cx="10946817" cy="514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：进程的创建</a:t>
            </a:r>
            <a:endParaRPr lang="zh-CN" altLang="en-US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编写一段源程序，使系统调用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fork()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创建两个子进程，当此程序运行时，在系统中有一个父进程和两个子进程活动。让每一个进程在屏幕上显示一个字符：父进程显示字符“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a”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；子进程分别显示字符“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b”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和字符“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c”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。试观察记录屏幕上的显示结果，并分析原因。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修改已编写的程序，将每个进程输出一个字符改为每个进程输出一句话，在观察程序执行时屏幕出现的现象，并分析原因。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Bef>
                <a:spcPts val="1200"/>
              </a:spcBef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：进程的控制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fork()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创建一个进程，再调用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exec()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用新的程序替换该子进程的内容。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利用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wait()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来控制进程执行顺序。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验收标准</a:t>
            </a:r>
            <a:endParaRPr lang="en-US" altLang="zh-CN" sz="4000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/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26696" y="919075"/>
            <a:ext cx="10708104" cy="485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实验分组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每组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人，自由组合。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分工明确，轮流汇报。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作业形式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个人实验报告（每人一份）。阐述个人任务及实验心得。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小组实验报告及汇报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（每小组一份）。由主讲同学制作，阐述整体分工，并据此制作汇报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，进行汇报。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打分标准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083510" y="5381174"/>
          <a:ext cx="10185399" cy="948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5057"/>
                <a:gridCol w="1455057"/>
                <a:gridCol w="1455057"/>
                <a:gridCol w="1455057"/>
                <a:gridCol w="1455057"/>
                <a:gridCol w="1455057"/>
                <a:gridCol w="1455057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功能性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20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完备性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20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创新性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20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难度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20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用户体验及展示效果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10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提问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10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effectLst/>
                        </a:rPr>
                        <a:t>总分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100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525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综合分数</a:t>
                      </a:r>
                      <a:r>
                        <a:rPr lang="en-US" altLang="zh-CN" sz="1800" u="none" strike="noStrike" dirty="0">
                          <a:effectLst/>
                        </a:rPr>
                        <a:t>=</a:t>
                      </a:r>
                      <a:r>
                        <a:rPr lang="zh-CN" altLang="en-US" sz="1800" u="none" strike="noStrike" dirty="0">
                          <a:effectLst/>
                        </a:rPr>
                        <a:t>指导教师打分*</a:t>
                      </a:r>
                      <a:r>
                        <a:rPr lang="en-US" altLang="zh-CN" sz="1800" u="none" strike="noStrike" dirty="0">
                          <a:effectLst/>
                        </a:rPr>
                        <a:t>30% + </a:t>
                      </a:r>
                      <a:r>
                        <a:rPr lang="zh-CN" altLang="en-US" sz="1800" u="none" strike="noStrike" dirty="0">
                          <a:effectLst/>
                        </a:rPr>
                        <a:t>小组互评分*</a:t>
                      </a:r>
                      <a:r>
                        <a:rPr lang="en-US" altLang="zh-CN" sz="1800" u="none" strike="noStrike" dirty="0">
                          <a:effectLst/>
                        </a:rPr>
                        <a:t>70%</a:t>
                      </a:r>
                      <a:r>
                        <a:rPr lang="zh-CN" altLang="en-US" sz="1800" u="none" strike="noStrike" dirty="0">
                          <a:effectLst/>
                        </a:rPr>
                        <a:t>，小组互评分由各小组选出评委评分的平均值得出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 marL="9525" marR="9525" marT="9525" marB="0" anchor="ctr"/>
                </a:tc>
                <a:tc hMerge="1">
                  <a:tcPr marL="9525" marR="9525" marT="9525" marB="0" anchor="ctr"/>
                </a:tc>
                <a:tc hMerge="1"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183" b="12781"/>
          <a:stretch>
            <a:fillRect/>
          </a:stretch>
        </p:blipFill>
        <p:spPr>
          <a:xfrm>
            <a:off x="0" y="0"/>
            <a:ext cx="12192000" cy="48845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245489"/>
            <a:ext cx="12192000" cy="4612511"/>
          </a:xfrm>
          <a:prstGeom prst="rect">
            <a:avLst/>
          </a:prstGeom>
          <a:gradFill>
            <a:gsLst>
              <a:gs pos="36000">
                <a:srgbClr val="003399"/>
              </a:gs>
              <a:gs pos="0">
                <a:srgbClr val="003399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80337" y="3591591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sz="7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0800000">
            <a:off x="3002184" y="3477018"/>
            <a:ext cx="1180618" cy="791591"/>
            <a:chOff x="2053060" y="2660558"/>
            <a:chExt cx="1180618" cy="791591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7986048" y="4092925"/>
            <a:ext cx="1180618" cy="791591"/>
            <a:chOff x="2053060" y="2660558"/>
            <a:chExt cx="1180618" cy="79159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WPS 演示</Application>
  <PresentationFormat>宽屏</PresentationFormat>
  <Paragraphs>104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黑体</vt:lpstr>
      <vt:lpstr>Arial Black</vt:lpstr>
      <vt:lpstr>微软雅黑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RM</dc:creator>
  <cp:lastModifiedBy>?？？</cp:lastModifiedBy>
  <cp:revision>63</cp:revision>
  <dcterms:created xsi:type="dcterms:W3CDTF">2020-10-17T06:54:00Z</dcterms:created>
  <dcterms:modified xsi:type="dcterms:W3CDTF">2023-03-23T07:10:24Z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